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1/18/2012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88" y="1320933"/>
            <a:ext cx="7504112" cy="4984484"/>
          </a:xfrm>
        </p:spPr>
      </p:pic>
    </p:spTree>
    <p:extLst>
      <p:ext uri="{BB962C8B-B14F-4D97-AF65-F5344CB8AC3E}">
        <p14:creationId xmlns:p14="http://schemas.microsoft.com/office/powerpoint/2010/main" val="12156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Achievements in 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Operating System Evolution</a:t>
            </a:r>
          </a:p>
          <a:p>
            <a:pPr lvl="1"/>
            <a:r>
              <a:rPr lang="en-US" dirty="0" smtClean="0"/>
              <a:t>Serial Processing</a:t>
            </a:r>
          </a:p>
          <a:p>
            <a:pPr lvl="1"/>
            <a:r>
              <a:rPr lang="en-US" dirty="0" smtClean="0"/>
              <a:t>Batch processing</a:t>
            </a:r>
          </a:p>
          <a:p>
            <a:pPr lvl="1"/>
            <a:r>
              <a:rPr lang="en-US" dirty="0" smtClean="0"/>
              <a:t>Multiprogrammed Batch Systems</a:t>
            </a:r>
          </a:p>
          <a:p>
            <a:pPr lvl="1"/>
            <a:r>
              <a:rPr lang="en-US" dirty="0" smtClean="0"/>
              <a:t>Time Sharing 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Major Achievements in OS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Processes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 Management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Information protection and Security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Scheduling and Resource Management</a:t>
            </a:r>
          </a:p>
          <a:p>
            <a:r>
              <a:rPr lang="en-US" dirty="0" smtClean="0"/>
              <a:t>Recent Developments </a:t>
            </a:r>
          </a:p>
          <a:p>
            <a:pPr lvl="1"/>
            <a:r>
              <a:rPr lang="en-US" dirty="0" smtClean="0"/>
              <a:t>Microkernel architecture</a:t>
            </a:r>
          </a:p>
          <a:p>
            <a:pPr lvl="1"/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Symmetric multiprocessing</a:t>
            </a:r>
          </a:p>
          <a:p>
            <a:pPr lvl="1"/>
            <a:r>
              <a:rPr lang="en-US" dirty="0" smtClean="0"/>
              <a:t>Distributed OS and Object Oriented Design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program in execution</a:t>
            </a:r>
          </a:p>
          <a:p>
            <a:r>
              <a:rPr lang="en-US" dirty="0" smtClean="0"/>
              <a:t>An </a:t>
            </a:r>
            <a:r>
              <a:rPr lang="en-US" dirty="0"/>
              <a:t>instance of a program running on a computer</a:t>
            </a:r>
          </a:p>
          <a:p>
            <a:r>
              <a:rPr lang="en-US" dirty="0" smtClean="0"/>
              <a:t>The </a:t>
            </a:r>
            <a:r>
              <a:rPr lang="en-US" dirty="0"/>
              <a:t>entity that can be assigned to and executed on a processor</a:t>
            </a:r>
          </a:p>
          <a:p>
            <a:r>
              <a:rPr lang="en-US" dirty="0" smtClean="0"/>
              <a:t>A </a:t>
            </a:r>
            <a:r>
              <a:rPr lang="en-US" dirty="0"/>
              <a:t>unit of activity characterized by a single sequential thread of execution, </a:t>
            </a:r>
            <a:r>
              <a:rPr lang="en-US" dirty="0" smtClean="0"/>
              <a:t>a current </a:t>
            </a:r>
            <a:r>
              <a:rPr lang="en-US" dirty="0"/>
              <a:t>state, and an associated set of system resources</a:t>
            </a:r>
          </a:p>
        </p:txBody>
      </p:sp>
    </p:spTree>
    <p:extLst>
      <p:ext uri="{BB962C8B-B14F-4D97-AF65-F5344CB8AC3E}">
        <p14:creationId xmlns:p14="http://schemas.microsoft.com/office/powerpoint/2010/main" val="28487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Challenges for processes</a:t>
            </a:r>
          </a:p>
          <a:p>
            <a:pPr lvl="1"/>
            <a:r>
              <a:rPr lang="en-US" dirty="0" smtClean="0"/>
              <a:t>Multiprogramming batch operation</a:t>
            </a:r>
          </a:p>
          <a:p>
            <a:pPr lvl="1"/>
            <a:r>
              <a:rPr lang="en-US" dirty="0" smtClean="0"/>
              <a:t>Time Sharing</a:t>
            </a:r>
          </a:p>
          <a:p>
            <a:pPr lvl="1"/>
            <a:r>
              <a:rPr lang="en-US" dirty="0" smtClean="0"/>
              <a:t>Real Time Transaction Systems</a:t>
            </a:r>
          </a:p>
          <a:p>
            <a:r>
              <a:rPr lang="en-US" dirty="0" smtClean="0"/>
              <a:t>Errors Encountered if the above challenges are not met</a:t>
            </a:r>
          </a:p>
          <a:p>
            <a:pPr lvl="1"/>
            <a:r>
              <a:rPr lang="en-US" dirty="0" smtClean="0"/>
              <a:t>Improper </a:t>
            </a:r>
            <a:r>
              <a:rPr lang="en-US" dirty="0" err="1" smtClean="0"/>
              <a:t>synchornisation</a:t>
            </a:r>
            <a:endParaRPr lang="en-US" dirty="0" smtClean="0"/>
          </a:p>
          <a:p>
            <a:pPr lvl="1"/>
            <a:r>
              <a:rPr lang="en-US" dirty="0" smtClean="0"/>
              <a:t>Failed mutual exclusion</a:t>
            </a:r>
          </a:p>
          <a:p>
            <a:pPr lvl="1"/>
            <a:r>
              <a:rPr lang="en-US" dirty="0" smtClean="0"/>
              <a:t>Non determinate program operation</a:t>
            </a:r>
          </a:p>
          <a:p>
            <a:pPr lvl="1"/>
            <a:r>
              <a:rPr lang="en-US" dirty="0" smtClean="0"/>
              <a:t>Deadlocks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</a:t>
            </a:r>
          </a:p>
          <a:p>
            <a:pPr lvl="1"/>
            <a:r>
              <a:rPr lang="en-US" dirty="0" smtClean="0"/>
              <a:t>Process isolation</a:t>
            </a:r>
          </a:p>
          <a:p>
            <a:pPr lvl="1"/>
            <a:r>
              <a:rPr lang="en-US" dirty="0" smtClean="0"/>
              <a:t>Automatic allocation and Management</a:t>
            </a:r>
          </a:p>
          <a:p>
            <a:pPr lvl="1"/>
            <a:r>
              <a:rPr lang="en-US" dirty="0" smtClean="0"/>
              <a:t>Support for Modular Programming</a:t>
            </a:r>
          </a:p>
          <a:p>
            <a:pPr lvl="1"/>
            <a:r>
              <a:rPr lang="en-US" dirty="0" smtClean="0"/>
              <a:t>Protection and Access Control</a:t>
            </a:r>
          </a:p>
          <a:p>
            <a:pPr lvl="1"/>
            <a:r>
              <a:rPr lang="en-US" dirty="0"/>
              <a:t>Long Term </a:t>
            </a:r>
            <a:r>
              <a:rPr lang="en-US" dirty="0" smtClean="0"/>
              <a:t>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</a:t>
            </a:r>
            <a:r>
              <a:rPr lang="en-US" dirty="0" smtClean="0"/>
              <a:t>Memory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9" y="1651000"/>
            <a:ext cx="7981950" cy="4324350"/>
          </a:xfrm>
        </p:spPr>
      </p:pic>
    </p:spTree>
    <p:extLst>
      <p:ext uri="{BB962C8B-B14F-4D97-AF65-F5344CB8AC3E}">
        <p14:creationId xmlns:p14="http://schemas.microsoft.com/office/powerpoint/2010/main" val="6837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Pages</a:t>
            </a:r>
            <a:endParaRPr lang="en-US" dirty="0"/>
          </a:p>
          <a:p>
            <a:pPr lvl="1"/>
            <a:r>
              <a:rPr lang="en-US" dirty="0" smtClean="0"/>
              <a:t>Processes to be comprised of a number of fixed sized blocks called pages</a:t>
            </a:r>
          </a:p>
          <a:p>
            <a:r>
              <a:rPr lang="en-US" dirty="0" smtClean="0"/>
              <a:t>Real Address  or physical address</a:t>
            </a:r>
          </a:p>
          <a:p>
            <a:pPr lvl="1"/>
            <a:r>
              <a:rPr lang="en-US" dirty="0" smtClean="0"/>
              <a:t>Address of the main memory</a:t>
            </a:r>
          </a:p>
          <a:p>
            <a:r>
              <a:rPr lang="en-US" dirty="0" smtClean="0"/>
              <a:t>Virtual Address</a:t>
            </a:r>
          </a:p>
          <a:p>
            <a:pPr lvl="1"/>
            <a:r>
              <a:rPr lang="en-US" dirty="0" smtClean="0"/>
              <a:t>A page number and an offset</a:t>
            </a:r>
          </a:p>
          <a:p>
            <a:pPr lvl="1"/>
            <a:r>
              <a:rPr lang="en-US" dirty="0" smtClean="0"/>
              <a:t>Address to be located from the </a:t>
            </a:r>
            <a:r>
              <a:rPr lang="en-US" smtClean="0"/>
              <a:t>secondary memory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Availability: </a:t>
            </a:r>
            <a:r>
              <a:rPr lang="en-US" dirty="0"/>
              <a:t>Concerned with protecting the system against interruption.</a:t>
            </a:r>
          </a:p>
          <a:p>
            <a:r>
              <a:rPr lang="en-US" b="1" dirty="0" smtClean="0"/>
              <a:t>Confidentiality</a:t>
            </a:r>
            <a:r>
              <a:rPr lang="en-US" b="1" dirty="0"/>
              <a:t>: </a:t>
            </a:r>
            <a:r>
              <a:rPr lang="en-US" dirty="0"/>
              <a:t>Assures that users cannot read data for which access </a:t>
            </a:r>
            <a:r>
              <a:rPr lang="en-US" dirty="0" smtClean="0"/>
              <a:t>is unauthorized</a:t>
            </a:r>
            <a:r>
              <a:rPr lang="en-US" dirty="0"/>
              <a:t>.</a:t>
            </a:r>
          </a:p>
          <a:p>
            <a:r>
              <a:rPr lang="en-US" b="1" dirty="0" smtClean="0"/>
              <a:t>Data </a:t>
            </a:r>
            <a:r>
              <a:rPr lang="en-US" b="1" dirty="0"/>
              <a:t>integrity: </a:t>
            </a:r>
            <a:r>
              <a:rPr lang="en-US" dirty="0"/>
              <a:t>Protection of data from unauthorized modification.</a:t>
            </a:r>
          </a:p>
          <a:p>
            <a:r>
              <a:rPr lang="en-US" b="1" dirty="0" smtClean="0"/>
              <a:t>Authenticity</a:t>
            </a:r>
            <a:r>
              <a:rPr lang="en-US" b="1" dirty="0"/>
              <a:t>: </a:t>
            </a:r>
            <a:r>
              <a:rPr lang="en-US" dirty="0"/>
              <a:t>Concerned with the proper verification of the identity of </a:t>
            </a:r>
            <a:r>
              <a:rPr lang="en-US" dirty="0" smtClean="0"/>
              <a:t>users and </a:t>
            </a:r>
            <a:r>
              <a:rPr lang="en-US" dirty="0"/>
              <a:t>the validity of messages or data.</a:t>
            </a:r>
          </a:p>
        </p:txBody>
      </p:sp>
    </p:spTree>
    <p:extLst>
      <p:ext uri="{BB962C8B-B14F-4D97-AF65-F5344CB8AC3E}">
        <p14:creationId xmlns:p14="http://schemas.microsoft.com/office/powerpoint/2010/main" val="24662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Scheduling and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Resources are processors, I/O Devices, Memory,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Resource allocation and scheduling policy must consider these</a:t>
            </a:r>
          </a:p>
          <a:p>
            <a:pPr lvl="1"/>
            <a:r>
              <a:rPr lang="en-US" dirty="0" smtClean="0"/>
              <a:t>Fairness</a:t>
            </a:r>
          </a:p>
          <a:p>
            <a:pPr lvl="2"/>
            <a:r>
              <a:rPr lang="en-US" dirty="0" smtClean="0"/>
              <a:t>Allocate resources to all process fairly</a:t>
            </a:r>
          </a:p>
          <a:p>
            <a:pPr lvl="1"/>
            <a:r>
              <a:rPr lang="en-US" dirty="0" smtClean="0"/>
              <a:t>Differential responsiveness</a:t>
            </a:r>
          </a:p>
          <a:p>
            <a:pPr lvl="2"/>
            <a:r>
              <a:rPr lang="en-US" dirty="0" smtClean="0"/>
              <a:t>Each process needs different services, which has to be provided by the OS</a:t>
            </a:r>
          </a:p>
          <a:p>
            <a:pPr lvl="1"/>
            <a:r>
              <a:rPr lang="en-US" dirty="0" smtClean="0"/>
              <a:t>Efficiency</a:t>
            </a:r>
          </a:p>
          <a:p>
            <a:pPr lvl="2"/>
            <a:r>
              <a:rPr lang="en-US" dirty="0" smtClean="0"/>
              <a:t>Maximize throughput, minimize response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Operating System Evolution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Serial Processing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Batch processing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Multiprogrammed Batch Systems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Sharing Systems</a:t>
            </a:r>
          </a:p>
          <a:p>
            <a:r>
              <a:rPr lang="en-US" dirty="0" smtClean="0"/>
              <a:t>Major Achievements in OS</a:t>
            </a:r>
          </a:p>
          <a:p>
            <a:pPr lvl="1"/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Information protection and Security</a:t>
            </a:r>
          </a:p>
          <a:p>
            <a:pPr lvl="1"/>
            <a:r>
              <a:rPr lang="en-US" dirty="0" smtClean="0"/>
              <a:t>Scheduling and Resource Management</a:t>
            </a:r>
          </a:p>
          <a:p>
            <a:r>
              <a:rPr lang="en-US" dirty="0" smtClean="0"/>
              <a:t>Recent Developments </a:t>
            </a:r>
          </a:p>
          <a:p>
            <a:pPr lvl="1"/>
            <a:r>
              <a:rPr lang="en-US" dirty="0" smtClean="0"/>
              <a:t>Microkernel architecture</a:t>
            </a:r>
          </a:p>
          <a:p>
            <a:pPr lvl="1"/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Symmetric multiprocessing</a:t>
            </a:r>
          </a:p>
          <a:p>
            <a:pPr lvl="1"/>
            <a:r>
              <a:rPr lang="en-US" dirty="0" smtClean="0"/>
              <a:t>Distributed OS and Object Oriented Design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2841082"/>
              </p:ext>
            </p:extLst>
          </p:nvPr>
        </p:nvGraphicFramePr>
        <p:xfrm>
          <a:off x="301625" y="1527175"/>
          <a:ext cx="829728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"/>
                <a:gridCol w="1976755"/>
                <a:gridCol w="3215005"/>
                <a:gridCol w="23130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Shell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 programming Environment</a:t>
                      </a:r>
                      <a:endParaRPr lang="en-US" sz="1600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OS Level</a:t>
                      </a:r>
                      <a:r>
                        <a:rPr lang="en-US" sz="1600" baseline="0" dirty="0" smtClean="0"/>
                        <a:t> components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</a:t>
                      </a:r>
                      <a:r>
                        <a:rPr lang="en-US" sz="1600" baseline="0" dirty="0" smtClean="0"/>
                        <a:t> Processes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 processes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Directories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Directories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External</a:t>
                      </a:r>
                      <a:r>
                        <a:rPr lang="en-US" sz="1600" baseline="0" dirty="0" smtClean="0"/>
                        <a:t> devices like printers, </a:t>
                      </a:r>
                      <a:r>
                        <a:rPr lang="en-US" sz="1600" baseline="0" dirty="0" err="1" smtClean="0"/>
                        <a:t>etc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</a:t>
                      </a:r>
                      <a:r>
                        <a:rPr lang="en-US" sz="1600" baseline="0" dirty="0" smtClean="0"/>
                        <a:t>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Pipes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Virtual Memory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Segments, pages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 Sec. Memory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Blocks</a:t>
                      </a:r>
                      <a:r>
                        <a:rPr lang="en-US" sz="1600" baseline="0" dirty="0" smtClean="0"/>
                        <a:t> of data, device channels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Primitive processes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Semaphores. Ready</a:t>
                      </a:r>
                      <a:r>
                        <a:rPr lang="en-US" sz="1600" baseline="0" dirty="0" smtClean="0"/>
                        <a:t> list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Interrupts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ISRs</a:t>
                      </a:r>
                      <a:endParaRPr lang="en-US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Hardware</a:t>
                      </a:r>
                      <a:r>
                        <a:rPr lang="en-US" sz="1600" baseline="0" dirty="0" smtClean="0"/>
                        <a:t> Level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Procedures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Call stack, procedures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Instruction 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Evaluation stack, scalar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Electronic Circuits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Registers, gates, buses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0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29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Microkernel 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Monolithic kernels are in demand today</a:t>
            </a:r>
          </a:p>
          <a:p>
            <a:pPr lvl="1"/>
            <a:r>
              <a:rPr lang="en-US" dirty="0" smtClean="0"/>
              <a:t>Large kernels includes scheduling, file system, networking, device drivers, memory mgmt. and more.</a:t>
            </a:r>
          </a:p>
          <a:p>
            <a:pPr lvl="1"/>
            <a:r>
              <a:rPr lang="en-US" dirty="0" smtClean="0"/>
              <a:t>Implemented as a single process with all elements sharing the same address space</a:t>
            </a:r>
          </a:p>
          <a:p>
            <a:r>
              <a:rPr lang="en-US" dirty="0" smtClean="0"/>
              <a:t>Microkernel</a:t>
            </a:r>
            <a:endParaRPr lang="en-US" dirty="0"/>
          </a:p>
          <a:p>
            <a:pPr lvl="1"/>
            <a:r>
              <a:rPr lang="en-US" dirty="0" smtClean="0"/>
              <a:t>Assigns only few essential functions in the kernel</a:t>
            </a:r>
          </a:p>
          <a:p>
            <a:pPr lvl="1"/>
            <a:r>
              <a:rPr lang="en-US" dirty="0" smtClean="0"/>
              <a:t>Other OS services are provided by Servers or processes treated like any other application running under user mode.</a:t>
            </a:r>
          </a:p>
          <a:p>
            <a:pPr lvl="1"/>
            <a:r>
              <a:rPr lang="en-US" dirty="0" smtClean="0"/>
              <a:t>This decouples kernel and server development.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68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Threads can run concurrently</a:t>
            </a:r>
          </a:p>
          <a:p>
            <a:r>
              <a:rPr lang="en-US" dirty="0" smtClean="0"/>
              <a:t>Threads are also called as sub tasks or sub processes</a:t>
            </a:r>
          </a:p>
          <a:p>
            <a:r>
              <a:rPr lang="en-US" dirty="0" smtClean="0"/>
              <a:t>Threads are process controlled entity </a:t>
            </a:r>
            <a:r>
              <a:rPr lang="en-US" dirty="0" err="1" smtClean="0"/>
              <a:t>wheresas</a:t>
            </a:r>
            <a:r>
              <a:rPr lang="en-US" dirty="0" smtClean="0"/>
              <a:t> the processes are kernel controlled entity</a:t>
            </a:r>
          </a:p>
          <a:p>
            <a:r>
              <a:rPr lang="en-US" dirty="0" smtClean="0"/>
              <a:t>Threads of the same process share the common memory space available to that process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161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multiprocessing (SMP)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OS of an SMP schedules processes or threads across all of the processors.</a:t>
            </a:r>
          </a:p>
          <a:p>
            <a:r>
              <a:rPr lang="en-US" dirty="0" smtClean="0"/>
              <a:t>SMP has the advantages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All the processes will work together for a given application</a:t>
            </a:r>
          </a:p>
          <a:p>
            <a:pPr lvl="1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Even if one processor fails, the other will take care of the system with reduced performance</a:t>
            </a:r>
          </a:p>
          <a:p>
            <a:pPr lvl="1"/>
            <a:r>
              <a:rPr lang="en-US" dirty="0" smtClean="0"/>
              <a:t>Incremental Growth</a:t>
            </a:r>
          </a:p>
          <a:p>
            <a:pPr lvl="2"/>
            <a:r>
              <a:rPr lang="en-US" dirty="0" smtClean="0"/>
              <a:t>User can enhance by adding a new processor</a:t>
            </a:r>
          </a:p>
          <a:p>
            <a:pPr lvl="1"/>
            <a:r>
              <a:rPr lang="en-US" dirty="0" smtClean="0"/>
              <a:t>Scaling</a:t>
            </a:r>
          </a:p>
          <a:p>
            <a:pPr lvl="2"/>
            <a:r>
              <a:rPr lang="en-US" dirty="0" smtClean="0"/>
              <a:t>Vendors provides extra functionality based on the number </a:t>
            </a:r>
            <a:r>
              <a:rPr lang="en-US" smtClean="0"/>
              <a:t>of processors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5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1940 to 1950</a:t>
            </a:r>
          </a:p>
          <a:p>
            <a:r>
              <a:rPr lang="en-US" dirty="0" smtClean="0"/>
              <a:t>Programs in machine code were loaded via input device (Card Reader)</a:t>
            </a:r>
          </a:p>
          <a:p>
            <a:r>
              <a:rPr lang="en-US" dirty="0" smtClean="0"/>
              <a:t>Errors are indicated through lights</a:t>
            </a:r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Time slots are given to users based on the hardcopy sign sheet</a:t>
            </a:r>
          </a:p>
          <a:p>
            <a:r>
              <a:rPr lang="en-US" dirty="0" smtClean="0"/>
              <a:t>Setup Time</a:t>
            </a:r>
          </a:p>
          <a:p>
            <a:pPr lvl="1"/>
            <a:r>
              <a:rPr lang="en-US" dirty="0" smtClean="0"/>
              <a:t>Mounting/dismounting of tapes or setting up card desks will take time to set the inputs like compiler codes, functions,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Processing (</a:t>
            </a:r>
            <a:r>
              <a:rPr lang="en-US" dirty="0" err="1" smtClean="0"/>
              <a:t>cobol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088" y="1798701"/>
            <a:ext cx="6437312" cy="4028948"/>
          </a:xfrm>
        </p:spPr>
      </p:pic>
    </p:spTree>
    <p:extLst>
      <p:ext uri="{BB962C8B-B14F-4D97-AF65-F5344CB8AC3E}">
        <p14:creationId xmlns:p14="http://schemas.microsoft.com/office/powerpoint/2010/main" val="35750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Jobs with similar requirements were batched together</a:t>
            </a:r>
          </a:p>
          <a:p>
            <a:r>
              <a:rPr lang="en-US" dirty="0" smtClean="0"/>
              <a:t>Tapes/cards were used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In one </a:t>
            </a:r>
            <a:r>
              <a:rPr lang="en-US" dirty="0" err="1" smtClean="0"/>
              <a:t>ForTran</a:t>
            </a:r>
            <a:r>
              <a:rPr lang="en-US" dirty="0" smtClean="0"/>
              <a:t>, one Cobol and another </a:t>
            </a:r>
            <a:r>
              <a:rPr lang="en-US" dirty="0" err="1" smtClean="0"/>
              <a:t>fortran</a:t>
            </a:r>
            <a:r>
              <a:rPr lang="en-US" dirty="0" smtClean="0"/>
              <a:t> programs are scheduled.</a:t>
            </a:r>
          </a:p>
          <a:p>
            <a:pPr lvl="1"/>
            <a:r>
              <a:rPr lang="en-US" dirty="0" smtClean="0"/>
              <a:t>To reduce the operator time, two </a:t>
            </a:r>
            <a:r>
              <a:rPr lang="en-US" dirty="0" err="1" smtClean="0"/>
              <a:t>fortran</a:t>
            </a:r>
            <a:r>
              <a:rPr lang="en-US" dirty="0" smtClean="0"/>
              <a:t> compiler Tapes can be loaded and later the COBOL tapes can be 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</a:t>
            </a:r>
            <a:r>
              <a:rPr lang="en-US" dirty="0"/>
              <a:t>increase the resource utilisation, </a:t>
            </a:r>
            <a:endParaRPr lang="en-US" dirty="0" smtClean="0"/>
          </a:p>
          <a:p>
            <a:r>
              <a:rPr lang="en-US" dirty="0" smtClean="0"/>
              <a:t>Allows more </a:t>
            </a:r>
            <a:r>
              <a:rPr lang="en-US" dirty="0"/>
              <a:t>than one job (program) to utilize CPU time at any moment.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number of programs competing for system resources, better will be resource </a:t>
            </a:r>
            <a:r>
              <a:rPr lang="en-US" dirty="0" smtClean="0"/>
              <a:t>utilisation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114800"/>
            <a:ext cx="5257800" cy="195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088" y="1527175"/>
            <a:ext cx="6437312" cy="4572000"/>
          </a:xfrm>
        </p:spPr>
      </p:pic>
    </p:spTree>
    <p:extLst>
      <p:ext uri="{BB962C8B-B14F-4D97-AF65-F5344CB8AC3E}">
        <p14:creationId xmlns:p14="http://schemas.microsoft.com/office/powerpoint/2010/main" val="7648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6" y="2590800"/>
            <a:ext cx="8849996" cy="2444750"/>
          </a:xfrm>
        </p:spPr>
      </p:pic>
    </p:spTree>
    <p:extLst>
      <p:ext uri="{BB962C8B-B14F-4D97-AF65-F5344CB8AC3E}">
        <p14:creationId xmlns:p14="http://schemas.microsoft.com/office/powerpoint/2010/main" val="24806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4" y="2514600"/>
            <a:ext cx="8487960" cy="2597150"/>
          </a:xfrm>
        </p:spPr>
      </p:pic>
    </p:spTree>
    <p:extLst>
      <p:ext uri="{BB962C8B-B14F-4D97-AF65-F5344CB8AC3E}">
        <p14:creationId xmlns:p14="http://schemas.microsoft.com/office/powerpoint/2010/main" val="31306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780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Operating Systems</vt:lpstr>
      <vt:lpstr>Overview</vt:lpstr>
      <vt:lpstr>Serial Processing</vt:lpstr>
      <vt:lpstr>Batch Processing (cobol)</vt:lpstr>
      <vt:lpstr>Batch Processing</vt:lpstr>
      <vt:lpstr>Multiprogramming</vt:lpstr>
      <vt:lpstr>Multiprogramming</vt:lpstr>
      <vt:lpstr>Multiprogramming</vt:lpstr>
      <vt:lpstr>Multiprogramming</vt:lpstr>
      <vt:lpstr>Multiprogramming</vt:lpstr>
      <vt:lpstr>Major Achievements in OS</vt:lpstr>
      <vt:lpstr>Overview</vt:lpstr>
      <vt:lpstr>Processes</vt:lpstr>
      <vt:lpstr>Processes</vt:lpstr>
      <vt:lpstr>Memory Management</vt:lpstr>
      <vt:lpstr>Virtual Memory</vt:lpstr>
      <vt:lpstr>Virtual Memory</vt:lpstr>
      <vt:lpstr>Information protection</vt:lpstr>
      <vt:lpstr>Scheduling and Resource Management</vt:lpstr>
      <vt:lpstr>OS Structure</vt:lpstr>
      <vt:lpstr>Recent Developments</vt:lpstr>
      <vt:lpstr>Microkernel Architecture</vt:lpstr>
      <vt:lpstr>Multithreading</vt:lpstr>
      <vt:lpstr>Symmetric multiprocessing (SMP)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pradeep</dc:creator>
  <cp:lastModifiedBy>pradeep</cp:lastModifiedBy>
  <cp:revision>55</cp:revision>
  <dcterms:created xsi:type="dcterms:W3CDTF">2012-01-16T16:42:59Z</dcterms:created>
  <dcterms:modified xsi:type="dcterms:W3CDTF">2012-01-18T05:12:29Z</dcterms:modified>
</cp:coreProperties>
</file>